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Executive Summary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Republik Arunika - Model Answer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Overall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Stabil dengan moderasi; buffer masih memadai.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Kualitas pertumbuhan dan fleksibilitas kebijakan bergerak melemah.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Problem Statement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Bagaimana menjaga ketahanan Arunika ketika investasi, ruang fiskal, dan buffer eksternal melemah bertahap, sementara risiko dapat menular ke keuangan dan sosial?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Three Main Issues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Kualitas pertumbuhan dan tekanan rumah tangga.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Ruang kebijakan serta buffer fiskal-eksternal menyempit.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Risiko transmisi ke keuangan dan implementasi reformasi.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Recommendation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Enhanced Monitoring selama 12 bulan.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Review kuartalan dan trigger eskalasi yang jelas.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Permintaan data tambahan pada area yang belum pasti.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Model Answer | Slide 1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Evidence Map Across Reports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Sinyal netral: daya tahan dan kerentanan muncul bersamaan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325880"/>
            <a:ext cx="3566160" cy="43891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325880"/>
            <a:ext cx="73152" cy="438912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47218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Resilience Signals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856231"/>
            <a:ext cx="320040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PDB 4,7%; inflasi 3,3%.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Defisit 2,8% PDB; utang masih dapat dikelola.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Cadangan 5,6 bulan impor; FDI stabil.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CAR 20,6%; stabilitas politik cukup kuat.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325880"/>
            <a:ext cx="3566160" cy="43891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325880"/>
            <a:ext cx="73152" cy="438912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47218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Vulnerability Signals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856231"/>
            <a:ext cx="320040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Investasi 3,8%; kualitas pekerjaan lemah.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Beban bunga 16,9% pendapatan; kewajiban BUMN.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CA melebar dan kurs melemah.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LDR 92,2%; kantong risiko bank/rumah tangga.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325880"/>
            <a:ext cx="3566160" cy="43891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325880"/>
            <a:ext cx="73152" cy="438912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47218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Mixed / Missing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856231"/>
            <a:ext cx="3200400" cy="37490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Pertumbuhan stabil tetapi komposisi kurang kuat.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Buffer eksternal cukup tetapi tren memburuk.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Politik stabil tetapi implementasi reformasi tidak merata.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Data hedge, deposan besar, dan leverage rumah tangga belum lengkap.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Model Answer | Slide 2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Three Main Issues and Causal Chain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Dari gejala menuju masalah utama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196596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1. Quality of Growth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Konsumsi menopang, tetapi investasi, produktivitas, dan pekerjaan berkualitas lemah.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Dampak: daya beli dan basis pajak rentan.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234440"/>
            <a:ext cx="73152" cy="19659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2. Shrinking Policy Space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Bunga, subsidi, CA, dan kurs mengurangi fleksibilitas fiskal-moneter.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Dampak: respons shock lebih mahal.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234440"/>
            <a:ext cx="73152" cy="196596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3. Transmission &amp; Execution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Konsentrasi bank, BUMN, dan kapasitas implementasi dapat memperkuat shock.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Dampak: risiko lintas-sektor.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3493008"/>
            <a:ext cx="11192256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3493008"/>
            <a:ext cx="73152" cy="233172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10826496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Causal Chain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023359"/>
            <a:ext cx="10826496" cy="1691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Shock komoditas / kurs → penerimaan dan margin turun → ruang fiskal dan investasi melemah → tekanan debitur/bank/rumah tangga meningkat → reformasi dan stabilitas sosial makin sulit.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Model Answer | Slide 3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Options, Stance, and Trade-off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Enhanced Monitoring adalah pilihan paling proporsional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1965960"/>
          </a:xfrm>
          <a:prstGeom prst="rect">
            <a:avLst/>
          </a:prstGeom>
          <a:solidFill>
            <a:srgbClr val="5F7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Normal Monitoring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Terlalu pasif terhadap tren melemah dan data yang belum lengkap.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315968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234440"/>
            <a:ext cx="73152" cy="196596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Enhanced Monitoring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Seimbang: buffer cukup, tetapi perlu review lebih sering dan thematic analysis.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29016" y="1234440"/>
            <a:ext cx="3566160" cy="196596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29016" y="1234440"/>
            <a:ext cx="73152" cy="1965960"/>
          </a:xfrm>
          <a:prstGeom prst="rect">
            <a:avLst/>
          </a:prstGeom>
          <a:solidFill>
            <a:srgbClr val="5F7284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380744"/>
            <a:ext cx="320040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Intensive Monitoring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1764792"/>
            <a:ext cx="3200400" cy="1325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Belum proporsional karena tidak ada stress sistemik atau disrupsi politik besar.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502920" y="3493008"/>
            <a:ext cx="6949440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502920" y="3493008"/>
            <a:ext cx="73152" cy="233172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731520" y="3639312"/>
            <a:ext cx="6583679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Decision Criteria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31520" y="4023359"/>
            <a:ext cx="6583679" cy="1691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Likelihood: moderate.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Impact: potentially high if risks combine.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Buffers: adequate but narrowing.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Policy capacity: functional, implementation uneven.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699248" y="3493008"/>
            <a:ext cx="3995928" cy="233172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699248" y="3493008"/>
            <a:ext cx="73152" cy="233172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927848" y="3639312"/>
            <a:ext cx="3630168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Trade-off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927848" y="4023359"/>
            <a:ext cx="3630168" cy="16916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Tambahan kebutuhan data dan sumber daya monitoring.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Menghindari alarm berlebihan sambil menjaga early warning.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Model Answer | Slide 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F6F8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64592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320040"/>
            <a:ext cx="1115568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2500" b="1">
                <a:solidFill>
                  <a:srgbClr val="17324D"/>
                </a:solidFill>
              </a:defRPr>
            </a:pPr>
            <a:r>
              <a:t>Action Plan, Monitoring, and Triggers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30352" y="868680"/>
            <a:ext cx="10972800" cy="29260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900">
                <a:solidFill>
                  <a:srgbClr val="5F7284"/>
                </a:solidFill>
              </a:defRPr>
            </a:pPr>
            <a:r>
              <a:t>Menerjemahkan judgement menjadi eksekusi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502920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502920" y="1234440"/>
            <a:ext cx="73152" cy="2148840"/>
          </a:xfrm>
          <a:prstGeom prst="rect">
            <a:avLst/>
          </a:prstGeom>
          <a:solidFill>
            <a:srgbClr val="2C6E9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731520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30-60-90 Day Actions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30: validasi data BUMN, hedge, deposan, dan utang rumah tangga.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60: thematic review fiscal-external-financial linkage.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90: update scenario dan review stance.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6199632" y="123444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6199632" y="1234440"/>
            <a:ext cx="73152" cy="2148840"/>
          </a:xfrm>
          <a:prstGeom prst="rect">
            <a:avLst/>
          </a:prstGeom>
          <a:solidFill>
            <a:srgbClr val="2A9D8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428232" y="138074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Indicators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28232" y="176479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Investasi, PMI, inflasi pangan, upah riil.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Beban bunga, dukungan BUMN, CA, cadangan, kurs.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CAR bank menengah, NPL properti, outflow deposan.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02920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502920" y="3611880"/>
            <a:ext cx="73152" cy="2148840"/>
          </a:xfrm>
          <a:prstGeom prst="rect">
            <a:avLst/>
          </a:prstGeom>
          <a:solidFill>
            <a:srgbClr val="C8553D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731520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Triggers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31520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CA &gt;3% PDB atau cadangan &lt;4,5 bulan impor.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Beban bunga &gt;20% pendapatan.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CAR bank menengah &lt;15% / NPL properti &gt;6%.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Disrupsi reformasi atau sosial material.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6199632" y="3611880"/>
            <a:ext cx="5486400" cy="2148840"/>
          </a:xfrm>
          <a:prstGeom prst="roundRect">
            <a:avLst/>
          </a:prstGeom>
          <a:solidFill>
            <a:srgbClr val="FFFFFF"/>
          </a:solidFill>
          <a:ln>
            <a:solidFill>
              <a:srgbClr val="D8E1E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199632" y="3611880"/>
            <a:ext cx="73152" cy="2148840"/>
          </a:xfrm>
          <a:prstGeom prst="rect">
            <a:avLst/>
          </a:prstGeom>
          <a:solidFill>
            <a:srgbClr val="D9A6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28232" y="3758184"/>
            <a:ext cx="5120640" cy="3200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200" b="1">
                <a:solidFill>
                  <a:srgbClr val="17324D"/>
                </a:solidFill>
              </a:defRPr>
            </a:pPr>
            <a:r>
              <a:t>Stakeholders / PIC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28232" y="4142232"/>
            <a:ext cx="512064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Country analysis lead.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Fiskal dan moneter.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Pengawas sektor keuangan.</a:t>
            </a:r>
          </a:p>
          <a:p>
            <a:pPr>
              <a:spcAft>
                <a:spcPts val="500"/>
              </a:spcAft>
              <a:defRPr sz="1000">
                <a:solidFill>
                  <a:srgbClr val="243746"/>
                </a:solidFill>
              </a:defRPr>
            </a:pPr>
            <a:r>
              <a:t>• Kementerian teknis, daerah, dan stakeholder non-pemerintah.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" y="6510528"/>
            <a:ext cx="10972800" cy="1828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700">
                <a:solidFill>
                  <a:srgbClr val="5F7284"/>
                </a:solidFill>
              </a:defRPr>
            </a:pPr>
            <a:r>
              <a:t>Model Answer | Slide 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