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17324D"/>
                </a:solidFill>
              </a:defRPr>
            </a:pPr>
            <a:r>
              <a:t>Executive 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868680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F7284"/>
                </a:solidFill>
              </a:defRPr>
            </a:pPr>
            <a:r>
              <a:t>Template 5 slide - Slide 1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34440"/>
            <a:ext cx="73152" cy="214884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Overall Assessment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[1-2 kalimat kondisi umum negara]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99632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199632" y="1234440"/>
            <a:ext cx="73152" cy="2148840"/>
          </a:xfrm>
          <a:prstGeom prst="rect">
            <a:avLst/>
          </a:prstGeom>
          <a:solidFill>
            <a:srgbClr val="D9A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28232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Problem Statement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28232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[Keputusan atau persoalan utama yang perlu dijawab]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2920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" y="3611880"/>
            <a:ext cx="73152" cy="2148840"/>
          </a:xfrm>
          <a:prstGeom prst="rect">
            <a:avLst/>
          </a:prstGeom>
          <a:solidFill>
            <a:srgbClr val="2C6E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Key Symptoms / Evidence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[3-5 sinyal paling material, dengan halaman sumber]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99632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199632" y="3611880"/>
            <a:ext cx="73152" cy="2148840"/>
          </a:xfrm>
          <a:prstGeom prst="rect">
            <a:avLst/>
          </a:prstGeom>
          <a:solidFill>
            <a:srgbClr val="C85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28232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Three Main Issues + Recommendation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28232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[Tiga isu utama dan stance yang dipilih]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" y="6510528"/>
            <a:ext cx="10972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F7284"/>
                </a:solidFill>
              </a:defRPr>
            </a:pPr>
            <a:r>
              <a:t>SHL-style Country Assessment Practice | Template kosong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17324D"/>
                </a:solidFill>
              </a:defRPr>
            </a:pPr>
            <a:r>
              <a:t>Evidence Map Across Reports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868680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F7284"/>
                </a:solidFill>
              </a:defRPr>
            </a:pPr>
            <a:r>
              <a:t>Template 5 slide - Slide 2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371600"/>
            <a:ext cx="3566160" cy="448056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371600"/>
            <a:ext cx="73152" cy="448056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51790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Positive / Resilience Signals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901952"/>
            <a:ext cx="320040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[Evidence dan halaman]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15968" y="1371600"/>
            <a:ext cx="3566160" cy="448056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315968" y="1371600"/>
            <a:ext cx="73152" cy="4480560"/>
          </a:xfrm>
          <a:prstGeom prst="rect">
            <a:avLst/>
          </a:prstGeom>
          <a:solidFill>
            <a:srgbClr val="D9A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44568" y="151790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Caution / Vulnerability Signals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44568" y="1901952"/>
            <a:ext cx="320040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[Evidence dan halaman]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29016" y="1371600"/>
            <a:ext cx="3566160" cy="448056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129016" y="1371600"/>
            <a:ext cx="73152" cy="4480560"/>
          </a:xfrm>
          <a:prstGeom prst="rect">
            <a:avLst/>
          </a:prstGeom>
          <a:solidFill>
            <a:srgbClr val="C85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57616" y="151790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Contradictions / Missing Information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57616" y="1901952"/>
            <a:ext cx="320040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[Kontradiksi, data kurang, dan implikasi]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0352" y="6510528"/>
            <a:ext cx="10972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F7284"/>
                </a:solidFill>
              </a:defRPr>
            </a:pPr>
            <a:r>
              <a:t>SHL-style Country Assessment Practice | Template kosong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17324D"/>
                </a:solidFill>
              </a:defRPr>
            </a:pPr>
            <a:r>
              <a:t>Three Main Issues and Causal Chain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868680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F7284"/>
                </a:solidFill>
              </a:defRPr>
            </a:pPr>
            <a:r>
              <a:t>Template 5 slide - Slide 3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34440"/>
            <a:ext cx="73152" cy="2148840"/>
          </a:xfrm>
          <a:prstGeom prst="rect">
            <a:avLst/>
          </a:prstGeom>
          <a:solidFill>
            <a:srgbClr val="2C6E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Issue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[Evidence - root cause - impact]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99632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199632" y="1234440"/>
            <a:ext cx="73152" cy="214884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28232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Issue 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28232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[Evidence - root cause - impact]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2920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" y="3611880"/>
            <a:ext cx="73152" cy="2148840"/>
          </a:xfrm>
          <a:prstGeom prst="rect">
            <a:avLst/>
          </a:prstGeom>
          <a:solidFill>
            <a:srgbClr val="D9A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Issue 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[Evidence - root cause - impact]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99632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199632" y="3611880"/>
            <a:ext cx="73152" cy="2148840"/>
          </a:xfrm>
          <a:prstGeom prst="rect">
            <a:avLst/>
          </a:prstGeom>
          <a:solidFill>
            <a:srgbClr val="C85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28232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Interlinkage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28232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[Jelaskan hubungan antar-isu]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" y="6510528"/>
            <a:ext cx="10972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F7284"/>
                </a:solidFill>
              </a:defRPr>
            </a:pPr>
            <a:r>
              <a:t>SHL-style Country Assessment Practice | Template kosong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17324D"/>
                </a:solidFill>
              </a:defRPr>
            </a:pPr>
            <a:r>
              <a:t>Options, Stance, and Trade-off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868680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F7284"/>
                </a:solidFill>
              </a:defRPr>
            </a:pPr>
            <a:r>
              <a:t>Template 5 slide - Slide 4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234440"/>
            <a:ext cx="3566160" cy="196596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34440"/>
            <a:ext cx="73152" cy="1965960"/>
          </a:xfrm>
          <a:prstGeom prst="rect">
            <a:avLst/>
          </a:prstGeom>
          <a:solidFill>
            <a:srgbClr val="5F72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38074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Option A - Normal Monitoring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64792"/>
            <a:ext cx="320040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[Pro/cons]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15968" y="1234440"/>
            <a:ext cx="3566160" cy="196596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315968" y="1234440"/>
            <a:ext cx="73152" cy="196596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44568" y="138074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Option B - Enhanced Monitoring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44568" y="1764792"/>
            <a:ext cx="320040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[Pro/cons]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29016" y="1234440"/>
            <a:ext cx="3566160" cy="196596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129016" y="1234440"/>
            <a:ext cx="73152" cy="1965960"/>
          </a:xfrm>
          <a:prstGeom prst="rect">
            <a:avLst/>
          </a:prstGeom>
          <a:solidFill>
            <a:srgbClr val="5F72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57616" y="138074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Option C - Intensive Monitoring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57616" y="1764792"/>
            <a:ext cx="320040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[Pro/cons]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02920" y="3493008"/>
            <a:ext cx="11192256" cy="233172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02920" y="3493008"/>
            <a:ext cx="73152" cy="2331720"/>
          </a:xfrm>
          <a:prstGeom prst="rect">
            <a:avLst/>
          </a:prstGeom>
          <a:solidFill>
            <a:srgbClr val="2C6E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3639312"/>
            <a:ext cx="1082649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Selected Stance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" y="4023359"/>
            <a:ext cx="10826496" cy="1691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[Keputusan, kriteria, alasan, trade-off]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" y="6510528"/>
            <a:ext cx="10972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F7284"/>
                </a:solidFill>
              </a:defRPr>
            </a:pPr>
            <a:r>
              <a:t>SHL-style Country Assessment Practice | Template kosong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17324D"/>
                </a:solidFill>
              </a:defRPr>
            </a:pPr>
            <a:r>
              <a:t>Action Plan, Monitoring, and Triggers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868680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F7284"/>
                </a:solidFill>
              </a:defRPr>
            </a:pPr>
            <a:r>
              <a:t>Template 5 slide - Slide 5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34440"/>
            <a:ext cx="73152" cy="2148840"/>
          </a:xfrm>
          <a:prstGeom prst="rect">
            <a:avLst/>
          </a:prstGeom>
          <a:solidFill>
            <a:srgbClr val="2C6E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30-60-90 Day Actions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[Apa, siapa, kapan]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99632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199632" y="1234440"/>
            <a:ext cx="73152" cy="214884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28232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Indicators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28232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[Leading dan lagging indicators]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2920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" y="3611880"/>
            <a:ext cx="73152" cy="2148840"/>
          </a:xfrm>
          <a:prstGeom prst="rect">
            <a:avLst/>
          </a:prstGeom>
          <a:solidFill>
            <a:srgbClr val="C85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Triggers / Contingency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[Batas eskalasi atau de-eskalasi]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99632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199632" y="3611880"/>
            <a:ext cx="73152" cy="2148840"/>
          </a:xfrm>
          <a:prstGeom prst="rect">
            <a:avLst/>
          </a:prstGeom>
          <a:solidFill>
            <a:srgbClr val="D9A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28232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Stakeholders / PIC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28232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[Pemilik tindakan dan engagement]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" y="6510528"/>
            <a:ext cx="10972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F7284"/>
                </a:solidFill>
              </a:defRPr>
            </a:pPr>
            <a:r>
              <a:t>SHL-style Country Assessment Practice | Template kosong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